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91" r:id="rId3"/>
    <p:sldId id="293" r:id="rId4"/>
    <p:sldId id="341" r:id="rId5"/>
    <p:sldId id="343" r:id="rId6"/>
    <p:sldId id="344" r:id="rId7"/>
    <p:sldId id="368" r:id="rId8"/>
    <p:sldId id="345" r:id="rId9"/>
    <p:sldId id="348" r:id="rId10"/>
    <p:sldId id="347" r:id="rId11"/>
    <p:sldId id="349" r:id="rId12"/>
    <p:sldId id="350" r:id="rId13"/>
    <p:sldId id="351" r:id="rId14"/>
    <p:sldId id="369" r:id="rId15"/>
    <p:sldId id="352" r:id="rId16"/>
    <p:sldId id="353" r:id="rId17"/>
    <p:sldId id="354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63" r:id="rId26"/>
    <p:sldId id="364" r:id="rId27"/>
    <p:sldId id="365" r:id="rId28"/>
    <p:sldId id="366" r:id="rId29"/>
    <p:sldId id="367" r:id="rId30"/>
  </p:sldIdLst>
  <p:sldSz cx="9144000" cy="6858000" type="screen4x3"/>
  <p:notesSz cx="6784975" cy="99298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8" autoAdjust="0"/>
    <p:restoredTop sz="91547" autoAdjust="0"/>
  </p:normalViewPr>
  <p:slideViewPr>
    <p:cSldViewPr>
      <p:cViewPr varScale="1">
        <p:scale>
          <a:sx n="66" d="100"/>
          <a:sy n="66" d="100"/>
        </p:scale>
        <p:origin x="-13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3338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64D574C-4560-46AF-A730-733EFD6F8AC5}" type="datetimeFigureOut">
              <a:rPr lang="zh-TW" altLang="en-US"/>
              <a:pPr>
                <a:defRPr/>
              </a:pPr>
              <a:t>2008/9/12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3338" y="9431338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A05C3F3-485E-406C-8852-ACE33629697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685BEEFB-56BF-4622-904A-6C967FD9C1C3}" type="datetimeFigureOut">
              <a:rPr lang="zh-TW" altLang="en-US"/>
              <a:pPr>
                <a:defRPr/>
              </a:pPr>
              <a:t>2008/9/12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7863" y="4716463"/>
            <a:ext cx="5429250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3338" y="9431338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DCE57E4-CBC9-481F-A789-22A1993700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057250-E3CB-4479-8FDC-9BF10653BAAB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5BDDB2-BE16-4985-B059-F0862C9B76B5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83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66734B-E308-4414-96B2-801CEF0554F8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83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66734B-E308-4414-96B2-801CEF0554F8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593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4430DD-17A3-4F58-A86C-9945BF05EFE0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步驟細節就略過了</a:t>
            </a: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步驟細節就略過了</a:t>
            </a: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zh-TW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dirty="0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2F5CB0-343E-422C-91AD-92E284C5BBDA}" type="slidenum">
              <a:rPr lang="zh-TW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0C1E7-C8FA-404A-A4BC-15427FEA6D1F}" type="datetime1">
              <a:rPr lang="zh-TW" altLang="en-US"/>
              <a:pPr>
                <a:defRPr/>
              </a:pPr>
              <a:t>2008/9/12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31119-9597-47EF-8209-D00FFE00165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741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A0C60D-4BA7-4ADC-9C4B-CD94DC272DE2}" type="datetime1">
              <a:rPr lang="zh-TW" altLang="en-US"/>
              <a:pPr>
                <a:defRPr/>
              </a:pPr>
              <a:t>2008/9/12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37A69AA-FA0A-450D-BFA2-746C065F36A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binfo.ym.edu.tw/ib/courses/course_94_2/advanced_bioinformatics.htm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圓角矩形 8"/>
          <p:cNvSpPr/>
          <p:nvPr/>
        </p:nvSpPr>
        <p:spPr>
          <a:xfrm>
            <a:off x="500034" y="714356"/>
            <a:ext cx="8143932" cy="2571768"/>
          </a:xfrm>
          <a:prstGeom prst="roundRect">
            <a:avLst/>
          </a:prstGeom>
          <a:solidFill>
            <a:schemeClr val="accent1">
              <a:alpha val="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8435" name="標題 10"/>
          <p:cNvSpPr>
            <a:spLocks noGrp="1"/>
          </p:cNvSpPr>
          <p:nvPr>
            <p:ph type="title"/>
          </p:nvPr>
        </p:nvSpPr>
        <p:spPr>
          <a:xfrm>
            <a:off x="571472" y="978929"/>
            <a:ext cx="8186737" cy="2800767"/>
          </a:xfrm>
        </p:spPr>
        <p:txBody>
          <a:bodyPr lIns="0" tIns="0" rIns="0" bIns="0" anchor="t">
            <a:spAutoFit/>
          </a:bodyPr>
          <a:lstStyle/>
          <a:p>
            <a:pPr eaLnBrk="1" hangingPunct="1"/>
            <a:r>
              <a:rPr lang="en-US" altLang="zh-TW" sz="4600" b="1" dirty="0" smtClean="0">
                <a:latin typeface="Times New Roman" pitchFamily="18" charset="0"/>
                <a:cs typeface="Times New Roman" pitchFamily="18" charset="0"/>
              </a:rPr>
              <a:t>Speed Up DNA Sequence Database Search and Alignment by Methods of DSP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6" name="內容版面配置區 11"/>
          <p:cNvSpPr>
            <a:spLocks noGrp="1"/>
          </p:cNvSpPr>
          <p:nvPr>
            <p:ph idx="1"/>
          </p:nvPr>
        </p:nvSpPr>
        <p:spPr>
          <a:xfrm>
            <a:off x="1643063" y="3786188"/>
            <a:ext cx="5929312" cy="207168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de-DE" altLang="zh-TW" sz="2000" dirty="0" smtClean="0">
                <a:latin typeface="Times New Roman" pitchFamily="18" charset="0"/>
                <a:cs typeface="Times New Roman" pitchFamily="18" charset="0"/>
              </a:rPr>
              <a:t>Student: Kang-Hua Hsu</a:t>
            </a: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sz="2000" dirty="0" smtClean="0">
                <a:latin typeface="Times New Roman" pitchFamily="18" charset="0"/>
                <a:cs typeface="Times New Roman" pitchFamily="18" charset="0"/>
              </a:rPr>
              <a:t>徐康華</a:t>
            </a:r>
          </a:p>
          <a:p>
            <a:pPr algn="ctr" eaLnBrk="1" hangingPunct="1">
              <a:buFont typeface="Arial" charset="0"/>
              <a:buNone/>
            </a:pPr>
            <a:r>
              <a:rPr kumimoji="1" lang="en-US" altLang="zh-TW" sz="2000" dirty="0" smtClean="0">
                <a:latin typeface="Times New Roman" pitchFamily="18" charset="0"/>
                <a:cs typeface="Times New Roman" pitchFamily="18" charset="0"/>
              </a:rPr>
              <a:t>Advisor: Jian-Jiun Ding </a:t>
            </a:r>
            <a:r>
              <a:rPr kumimoji="1" lang="zh-TW" altLang="en-US" sz="2000" dirty="0" smtClean="0">
                <a:latin typeface="Times New Roman" pitchFamily="18" charset="0"/>
                <a:cs typeface="Times New Roman" pitchFamily="18" charset="0"/>
              </a:rPr>
              <a:t>丁建均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de-DE" altLang="zh-TW" sz="2000" dirty="0" smtClean="0">
                <a:latin typeface="Times New Roman" pitchFamily="18" charset="0"/>
                <a:cs typeface="Times New Roman" pitchFamily="18" charset="0"/>
              </a:rPr>
              <a:t>E-mail: r96942097@ntu.edu.tw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Graduate Institute of Communication Engineering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US" altLang="zh-TW" sz="2000" dirty="0" smtClean="0">
                <a:latin typeface="Times New Roman" pitchFamily="18" charset="0"/>
                <a:cs typeface="Times New Roman" pitchFamily="18" charset="0"/>
              </a:rPr>
              <a:t>National Taiwan University, Taipei, Taiwan, ROC</a:t>
            </a:r>
            <a:endParaRPr lang="zh-TW" alt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  <p:pic>
        <p:nvPicPr>
          <p:cNvPr id="18440" name="Picture 8" descr="C:\Documents and Settings\User\桌面\baby_b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3357563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FASTA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357166"/>
            <a:ext cx="8286750" cy="578647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Find the 10 “best”(high-scoring) diagonal regions.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Note: If there is a long gap of a diagonal, we would cut it into 2 diagonal lines.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endParaRPr lang="en-US" altLang="zh-TW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2428860" y="1643050"/>
          <a:ext cx="36000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720000"/>
                <a:gridCol w="720000"/>
                <a:gridCol w="720000"/>
              </a:tblGrid>
              <a:tr h="324000">
                <a:tc>
                  <a:txBody>
                    <a:bodyPr/>
                    <a:lstStyle/>
                    <a:p>
                      <a:pPr algn="ctr"/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-5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zh-TW" altLang="en-US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10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pic>
        <p:nvPicPr>
          <p:cNvPr id="8" name="圖片 7" descr="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285728"/>
            <a:ext cx="7215238" cy="5676803"/>
          </a:xfrm>
          <a:prstGeom prst="rect">
            <a:avLst/>
          </a:prstGeom>
        </p:spPr>
      </p:pic>
      <p:sp>
        <p:nvSpPr>
          <p:cNvPr id="6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11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FASTA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357166"/>
            <a:ext cx="8286750" cy="578647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Keep only the most high-scoring diagonal regions.</a:t>
            </a:r>
          </a:p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Keep the ones whose score is greater than a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threshold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pic>
        <p:nvPicPr>
          <p:cNvPr id="8" name="圖片 7" descr="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2071678"/>
            <a:ext cx="5207251" cy="4143404"/>
          </a:xfrm>
          <a:prstGeom prst="rect">
            <a:avLst/>
          </a:prstGeom>
        </p:spPr>
      </p:pic>
      <p:sp>
        <p:nvSpPr>
          <p:cNvPr id="9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12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FASTA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357166"/>
            <a:ext cx="8286750" cy="578647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Try to join these remained diagonal regions into a longer alignment.</a:t>
            </a:r>
          </a:p>
          <a:p>
            <a:pPr marL="514350" indent="-514350" algn="just" eaLnBrk="1" hangingPunct="1"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Score of the longer region = </a:t>
            </a:r>
          </a:p>
          <a:p>
            <a:pPr marL="514350" indent="-514350" algn="just" eaLnBrk="1" hangingPunct="1"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SUM(scores of the individual regions) – Gap penalties</a:t>
            </a:r>
          </a:p>
          <a:p>
            <a:pPr marL="514350" indent="-514350" algn="just" eaLnBrk="1" hangingPunct="1">
              <a:buNone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Search for the longer region(initial region) with </a:t>
            </a:r>
          </a:p>
          <a:p>
            <a:pPr marL="514350" indent="-514350" algn="ctr" eaLnBrk="1" hangingPunct="1">
              <a:buNone/>
            </a:pPr>
            <a:r>
              <a:rPr lang="en-US" altLang="zh-TW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maximal score(INITN score)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13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pic>
        <p:nvPicPr>
          <p:cNvPr id="34818" name="Picture 2" descr="C:\Documents and Settings\Nick Hsu\桌面\未命名 -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57166"/>
            <a:ext cx="6959600" cy="5549900"/>
          </a:xfrm>
          <a:prstGeom prst="rect">
            <a:avLst/>
          </a:prstGeom>
          <a:noFill/>
        </p:spPr>
      </p:pic>
      <p:sp>
        <p:nvSpPr>
          <p:cNvPr id="6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14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FASTA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357166"/>
            <a:ext cx="8286750" cy="578647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5. P</a:t>
            </a:r>
            <a:r>
              <a:rPr lang="en-US" altLang="zh-TW" sz="30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erform a </a:t>
            </a: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local alignment</a:t>
            </a:r>
            <a:r>
              <a:rPr lang="en-US" altLang="zh-TW" sz="30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by the dynamic programming, and obtain the optimized score.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	If the INITN score is greater than a threshold, we perform a local alignment between </a:t>
            </a:r>
            <a:r>
              <a:rPr lang="en-US" altLang="zh-TW" sz="30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a 32 residue wide region centered on the best initial region and the query sequence.</a:t>
            </a: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15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FASTA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357166"/>
            <a:ext cx="8286750" cy="578647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6. Evaluate the significance of the optimized score.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142976" y="1714488"/>
          <a:ext cx="2014203" cy="1214446"/>
        </p:xfrm>
        <a:graphic>
          <a:graphicData uri="http://schemas.openxmlformats.org/presentationml/2006/ole">
            <p:oleObj spid="_x0000_s2049" name="Equation" r:id="rId4" imgW="647419" imgH="393529" progId="Equation.DSMT4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071539" y="3143248"/>
          <a:ext cx="5929354" cy="781596"/>
        </p:xfrm>
        <a:graphic>
          <a:graphicData uri="http://schemas.openxmlformats.org/presentationml/2006/ole">
            <p:oleObj spid="_x0000_s2051" name="Equation" r:id="rId5" imgW="2095500" imgH="279400" progId="Equation.DSMT4">
              <p:embed/>
            </p:oleObj>
          </a:graphicData>
        </a:graphic>
      </p:graphicFrame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000100" y="4143380"/>
          <a:ext cx="4714908" cy="874288"/>
        </p:xfrm>
        <a:graphic>
          <a:graphicData uri="http://schemas.openxmlformats.org/presentationml/2006/ole">
            <p:oleObj spid="_x0000_s2053" name="Equation" r:id="rId6" imgW="1434477" imgH="266584" progId="Equation.DSMT4">
              <p:embed/>
            </p:oleObj>
          </a:graphicData>
        </a:graphic>
      </p:graphicFrame>
      <p:sp>
        <p:nvSpPr>
          <p:cNvPr id="14" name="文字方塊 13"/>
          <p:cNvSpPr txBox="1"/>
          <p:nvPr/>
        </p:nvSpPr>
        <p:spPr>
          <a:xfrm>
            <a:off x="1071538" y="5286388"/>
            <a:ext cx="568456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 E value, higher significance.</a:t>
            </a:r>
            <a:endParaRPr lang="zh-TW" altLang="en-US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16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BLAST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1142984"/>
            <a:ext cx="8286750" cy="4357718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1. Make a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k-tuple word list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of the query sequence.</a:t>
            </a:r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pic>
        <p:nvPicPr>
          <p:cNvPr id="1041" name="Picture 17" descr="C:\Documents and Settings\User\桌面\未命名 - 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85926"/>
            <a:ext cx="5429288" cy="4592958"/>
          </a:xfrm>
          <a:prstGeom prst="rect">
            <a:avLst/>
          </a:prstGeom>
          <a:noFill/>
        </p:spPr>
      </p:pic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17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BLAST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1428736"/>
            <a:ext cx="8286750" cy="4357718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2. List the high-scoring words for each k-tuple words of the query sequence. </a:t>
            </a:r>
          </a:p>
          <a:p>
            <a:pPr marL="514350" indent="-514350"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Score by substitution matrix.</a:t>
            </a:r>
          </a:p>
          <a:p>
            <a:pPr marL="514350" indent="-514350"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PQG ↔ </a:t>
            </a:r>
            <a:r>
              <a:rPr lang="en-US" altLang="zh-TW" sz="3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PEG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= 15, PQG ↔ </a:t>
            </a:r>
            <a:r>
              <a:rPr lang="en-US" altLang="zh-TW" sz="3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PQA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= 12</a:t>
            </a:r>
          </a:p>
          <a:p>
            <a:pPr marL="514350" indent="-514350"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If threshold T =13, we only care about PEG in the database sequences.</a:t>
            </a:r>
          </a:p>
          <a:p>
            <a:pPr marL="514350" indent="-514350" eaLnBrk="1" hangingPunct="1">
              <a:buFont typeface="Wingdings" pitchFamily="2" charset="2"/>
              <a:buChar char="l"/>
            </a:pPr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18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BLAST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1428736"/>
            <a:ext cx="8286750" cy="4357718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3. Scan the database sequences for exact match with the remaining high-scoring words.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Such as </a:t>
            </a:r>
            <a:r>
              <a:rPr lang="en-US" altLang="zh-TW" sz="3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PEG</a:t>
            </a:r>
            <a:endParaRPr lang="zh-TW" altLang="en-US" sz="30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19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137"/>
          </a:xfrm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Outline 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2214575" y="928688"/>
            <a:ext cx="6215077" cy="51974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What is Bioinformatics?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Sequence alignment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Brute force method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Dynamic programming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Heuristic method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FASTA</a:t>
            </a:r>
          </a:p>
          <a:p>
            <a:pPr lvl="1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BLAST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Our method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Conclusion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Future work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Reference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Char char="l"/>
              <a:defRPr/>
            </a:pP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pic>
        <p:nvPicPr>
          <p:cNvPr id="8" name="Picture 2" descr="C:\Documents and Settings\User\桌面\Teletubbi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000372"/>
            <a:ext cx="2643187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BLAST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92" y="714356"/>
            <a:ext cx="8286750" cy="4357718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4. Extend the exact matches to high-scoring segment pair (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HSP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zh-TW" altLang="en-US" sz="30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pic>
        <p:nvPicPr>
          <p:cNvPr id="2050" name="Picture 2" descr="C:\Documents and Settings\User\桌面\未命名 - 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094" y="1714488"/>
            <a:ext cx="6669368" cy="4500570"/>
          </a:xfrm>
          <a:prstGeom prst="rect">
            <a:avLst/>
          </a:prstGeom>
          <a:noFill/>
        </p:spPr>
      </p:pic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20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BLAST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1428736"/>
            <a:ext cx="8286750" cy="4357718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5. List all of the HSPs in the database whose score is high enough to be considered.</a:t>
            </a:r>
          </a:p>
          <a:p>
            <a:pPr marL="514350" indent="-514350" eaLnBrk="1" hangingPunct="1">
              <a:buFont typeface="Wingdings" pitchFamily="2" charset="2"/>
              <a:buChar char="l"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cutoff score S</a:t>
            </a:r>
          </a:p>
          <a:p>
            <a:pPr marL="514350" indent="-514350" eaLnBrk="1" hangingPunct="1">
              <a:buNone/>
            </a:pPr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21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BLAST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1142976" y="1357298"/>
            <a:ext cx="7286676" cy="4071966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6. Access the significance of the HSP score.</a:t>
            </a:r>
          </a:p>
          <a:p>
            <a:pPr marL="514350" indent="-514350"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Score of random sequences: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Gumbel EVD</a:t>
            </a:r>
          </a:p>
          <a:p>
            <a:pPr marL="514350" indent="-514350" eaLnBrk="1" hangingPunct="1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 alignments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of the query and each of the matched database sequences</a:t>
            </a:r>
          </a:p>
          <a:p>
            <a:pPr marL="514350" indent="-514350" eaLnBrk="1" hangingPunct="1">
              <a:buNone/>
            </a:pP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8. Report the most possible significant database sequences.</a:t>
            </a:r>
          </a:p>
          <a:p>
            <a:pPr marL="514350" indent="-514350" eaLnBrk="1" hangingPunct="1">
              <a:buNone/>
            </a:pPr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22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Our method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642910" y="1071546"/>
            <a:ext cx="7858180" cy="4714908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1. Unitary mapping.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UDCR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zh-TW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altLang="zh-TW" sz="2700" dirty="0" smtClean="0">
                <a:latin typeface="Times New Roman" pitchFamily="18" charset="0"/>
                <a:cs typeface="Times New Roman" pitchFamily="18" charset="0"/>
              </a:rPr>
              <a:t>nitary </a:t>
            </a:r>
            <a:r>
              <a:rPr lang="en-US" altLang="zh-TW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TW" sz="2700" dirty="0" smtClean="0">
                <a:latin typeface="Times New Roman" pitchFamily="18" charset="0"/>
                <a:cs typeface="Times New Roman" pitchFamily="18" charset="0"/>
              </a:rPr>
              <a:t>iscrete </a:t>
            </a:r>
            <a:r>
              <a:rPr lang="en-US" altLang="zh-TW" sz="2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TW" sz="27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altLang="zh-TW" sz="27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TW" sz="2700" dirty="0" err="1" smtClean="0">
                <a:latin typeface="Times New Roman" pitchFamily="18" charset="0"/>
                <a:cs typeface="Times New Roman" pitchFamily="18" charset="0"/>
              </a:rPr>
              <a:t>elation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)algorithm : estimates the better-aligned location.</a:t>
            </a: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	If not found, insignificant.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3336" name="Picture 24" descr="C:\Documents and Settings\User\桌面\未命名 - 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857232"/>
            <a:ext cx="4159226" cy="3571900"/>
          </a:xfrm>
          <a:prstGeom prst="rect">
            <a:avLst/>
          </a:prstGeom>
          <a:noFill/>
        </p:spPr>
      </p:pic>
      <p:sp>
        <p:nvSpPr>
          <p:cNvPr id="10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23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Our method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642910" y="1071546"/>
            <a:ext cx="7858180" cy="4714908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3. UDCR (better aligned location) + Dynamic programming (alignments in detail) =  </a:t>
            </a: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CUDCR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(Combined UDCR) algorithm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Only for </a:t>
            </a: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semi-global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alignments, not for </a:t>
            </a:r>
            <a:r>
              <a:rPr lang="en-US" altLang="zh-TW" sz="3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global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Discrete correlation is implemented by FFT or NTT, faster.</a:t>
            </a:r>
          </a:p>
          <a:p>
            <a:pPr marL="514350" indent="-514350" eaLnBrk="1" hangingPunct="1">
              <a:buNone/>
            </a:pPr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24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Our method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642910" y="1500174"/>
            <a:ext cx="7858180" cy="4714908"/>
          </a:xfrm>
        </p:spPr>
        <p:txBody>
          <a:bodyPr/>
          <a:lstStyle/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Remember that </a:t>
            </a: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O(MN)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of dynamic programming</a:t>
            </a: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By CUDCR, O(MN) can be significantly reduced, because we input shorter sequences to the dynamic programming.</a:t>
            </a:r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25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677862"/>
          </a:xfrm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7" name="內容版面配置區 11"/>
          <p:cNvSpPr>
            <a:spLocks noGrp="1"/>
          </p:cNvSpPr>
          <p:nvPr>
            <p:ph idx="1"/>
          </p:nvPr>
        </p:nvSpPr>
        <p:spPr>
          <a:xfrm>
            <a:off x="214313" y="1731987"/>
            <a:ext cx="8501062" cy="5197475"/>
          </a:xfrm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UDCR for estimating the better-aligned location.</a:t>
            </a:r>
          </a:p>
          <a:p>
            <a:pPr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CUDCR for local and semi-global alignments in detail.</a:t>
            </a:r>
          </a:p>
          <a:p>
            <a:pPr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Our method is </a:t>
            </a: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faster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than other methods with the same accuracy.</a:t>
            </a:r>
          </a:p>
          <a:p>
            <a:pPr eaLnBrk="1" hangingPunct="1">
              <a:buFont typeface="Wingdings" pitchFamily="2" charset="2"/>
              <a:buChar char="l"/>
            </a:pPr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26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677862"/>
          </a:xfrm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Future Work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7" name="內容版面配置區 11"/>
          <p:cNvSpPr>
            <a:spLocks noGrp="1"/>
          </p:cNvSpPr>
          <p:nvPr>
            <p:ph idx="1"/>
          </p:nvPr>
        </p:nvSpPr>
        <p:spPr>
          <a:xfrm>
            <a:off x="357158" y="1589111"/>
            <a:ext cx="8501062" cy="5197475"/>
          </a:xfrm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Perform FASTA, BLAST and our method by C language.</a:t>
            </a:r>
          </a:p>
          <a:p>
            <a:pPr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Try to further speed it up.</a:t>
            </a:r>
          </a:p>
          <a:p>
            <a:pPr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Compare our method with other method more </a:t>
            </a:r>
            <a:r>
              <a:rPr lang="en-US" altLang="zh-TW" sz="2800" dirty="0" smtClean="0"/>
              <a:t>impersonally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TW" sz="2800" dirty="0" smtClean="0"/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27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677862"/>
          </a:xfrm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altLang="zh-TW" b="1" smtClean="0">
                <a:latin typeface="Times New Roman" pitchFamily="18" charset="0"/>
                <a:cs typeface="Times New Roman" pitchFamily="18" charset="0"/>
              </a:rPr>
              <a:t>Reference</a:t>
            </a:r>
            <a:endParaRPr lang="zh-TW" altLang="en-US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28625" y="928688"/>
            <a:ext cx="8286750" cy="51974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en-US" sz="2400" dirty="0" smtClean="0"/>
              <a:t>J. Setubal and J. </a:t>
            </a:r>
            <a:r>
              <a:rPr lang="en-US" sz="2400" dirty="0" err="1" smtClean="0"/>
              <a:t>Meidanis</a:t>
            </a:r>
            <a:r>
              <a:rPr lang="en-US" sz="2400" dirty="0" smtClean="0"/>
              <a:t>, </a:t>
            </a:r>
            <a:r>
              <a:rPr lang="en-US" sz="2400" i="1" dirty="0" smtClean="0"/>
              <a:t>Introduction to Computational Molecular Biology</a:t>
            </a:r>
            <a:r>
              <a:rPr lang="en-US" sz="2400" dirty="0" smtClean="0"/>
              <a:t>, PWS Pub., Boston, 1997.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[2] </a:t>
            </a:r>
            <a:r>
              <a:rPr lang="en-US" sz="2400" dirty="0" smtClean="0"/>
              <a:t>Pearson W. R., </a:t>
            </a:r>
            <a:r>
              <a:rPr lang="en-US" sz="2400" dirty="0" err="1" smtClean="0"/>
              <a:t>Lipman</a:t>
            </a:r>
            <a:r>
              <a:rPr lang="en-US" sz="2400" dirty="0" smtClean="0"/>
              <a:t> D. J., Improved tools for biological sequence comparison. </a:t>
            </a:r>
            <a:r>
              <a:rPr lang="en-US" sz="2400" i="1" dirty="0" smtClean="0"/>
              <a:t>Proc </a:t>
            </a:r>
            <a:r>
              <a:rPr lang="en-US" sz="2400" i="1" dirty="0" err="1" smtClean="0"/>
              <a:t>Natl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Acad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Sci</a:t>
            </a:r>
            <a:r>
              <a:rPr lang="en-US" sz="2400" i="1" dirty="0" smtClean="0"/>
              <a:t> U S A.</a:t>
            </a:r>
            <a:r>
              <a:rPr lang="en-US" sz="2400" dirty="0" smtClean="0"/>
              <a:t> </a:t>
            </a:r>
            <a:r>
              <a:rPr lang="en-US" sz="2400" b="1" dirty="0" smtClean="0"/>
              <a:t>85</a:t>
            </a:r>
            <a:r>
              <a:rPr lang="en-US" sz="2400" dirty="0" smtClean="0"/>
              <a:t>, 2444-2448, 1988.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[3] </a:t>
            </a:r>
            <a:r>
              <a:rPr lang="en-US" sz="2400" dirty="0" smtClean="0"/>
              <a:t>S. F. </a:t>
            </a:r>
            <a:r>
              <a:rPr lang="en-US" sz="2400" dirty="0" err="1" smtClean="0"/>
              <a:t>Altschul</a:t>
            </a:r>
            <a:r>
              <a:rPr lang="en-US" sz="2400" dirty="0" smtClean="0"/>
              <a:t>, W. Gish, W. Miller, E. W. Myers, and D. J. </a:t>
            </a:r>
            <a:r>
              <a:rPr lang="en-US" sz="2400" dirty="0" err="1" smtClean="0"/>
              <a:t>Lipman</a:t>
            </a:r>
            <a:r>
              <a:rPr lang="en-US" sz="2400" dirty="0" smtClean="0"/>
              <a:t>, “Basic local alignment search tool”, </a:t>
            </a:r>
            <a:r>
              <a:rPr lang="en-US" sz="2400" i="1" dirty="0" smtClean="0"/>
              <a:t>J. Mol. Biol.</a:t>
            </a:r>
            <a:r>
              <a:rPr lang="en-US" sz="2400" dirty="0" smtClean="0"/>
              <a:t>, vol. 215, pp. 403-410, 1990.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[4] </a:t>
            </a:r>
            <a:r>
              <a:rPr lang="en-US" sz="2400" dirty="0" smtClean="0"/>
              <a:t>D. </a:t>
            </a:r>
            <a:r>
              <a:rPr lang="en-US" sz="2400" dirty="0" err="1" smtClean="0"/>
              <a:t>Gusfield</a:t>
            </a:r>
            <a:r>
              <a:rPr lang="en-US" sz="2400" dirty="0" smtClean="0"/>
              <a:t>, </a:t>
            </a:r>
            <a:r>
              <a:rPr lang="en-US" sz="2400" i="1" dirty="0" smtClean="0"/>
              <a:t>Algorithms on Strings, Trees, and Sequences</a:t>
            </a:r>
            <a:r>
              <a:rPr lang="en-US" sz="2400" dirty="0" smtClean="0"/>
              <a:t>. Cambridge University Press, 1997.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[5]</a:t>
            </a:r>
            <a:r>
              <a:rPr lang="en-US" sz="2400" u="sng" dirty="0" smtClean="0">
                <a:hlinkClick r:id="rId3"/>
              </a:rPr>
              <a:t>http://binfo.ym.edu.tw/ib/courses/course_94_2/advanced_bioinformatics.htm</a:t>
            </a:r>
            <a:endParaRPr lang="zh-TW" alt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286777" y="6286500"/>
            <a:ext cx="642942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28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77EA8A-738B-4283-A2A5-2D86C73969CD}" type="slidenum">
              <a:rPr lang="zh-TW" altLang="en-US" smtClean="0"/>
              <a:pPr>
                <a:defRPr/>
              </a:pPr>
              <a:t>29</a:t>
            </a:fld>
            <a:endParaRPr lang="zh-TW" altLang="en-US"/>
          </a:p>
        </p:txBody>
      </p:sp>
      <p:pic>
        <p:nvPicPr>
          <p:cNvPr id="49155" name="Picture 3" descr="C:\Documents and Settings\User\桌面\finis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What is Bioinformatics?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642968" y="1285860"/>
            <a:ext cx="8286750" cy="4357718"/>
          </a:xfrm>
        </p:spPr>
        <p:txBody>
          <a:bodyPr/>
          <a:lstStyle/>
          <a:p>
            <a:pPr eaLnBrk="1" hangingPunct="1">
              <a:buNone/>
            </a:pPr>
            <a:r>
              <a:rPr lang="en-US" altLang="zh-TW" sz="3000" b="1" dirty="0" smtClean="0">
                <a:latin typeface="Times New Roman" pitchFamily="18" charset="0"/>
                <a:cs typeface="Times New Roman" pitchFamily="18" charset="0"/>
              </a:rPr>
              <a:t>One of the motivations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: Similar sequences usually have similar functions, so we try to search for similarities between sequences.</a:t>
            </a:r>
          </a:p>
          <a:p>
            <a:pPr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→ Alignment &amp; Database search</a:t>
            </a:r>
          </a:p>
          <a:p>
            <a:pPr eaLnBrk="1" hangingPunct="1">
              <a:buNone/>
            </a:pPr>
            <a:r>
              <a:rPr lang="en-US" altLang="zh-TW" sz="3000" b="1" dirty="0" smtClean="0"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: Huge data amount of DNA sequences,</a:t>
            </a:r>
          </a:p>
          <a:p>
            <a:pPr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		       composed of A</a:t>
            </a:r>
            <a:r>
              <a:rPr lang="zh-TW" altLang="en-US" sz="30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zh-TW" altLang="en-US" sz="30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zh-TW" altLang="en-US" sz="3000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C.</a:t>
            </a:r>
          </a:p>
          <a:p>
            <a:pPr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              (also protein sequences)</a:t>
            </a:r>
          </a:p>
          <a:p>
            <a:pPr eaLnBrk="1" hangingPunct="1">
              <a:buNone/>
            </a:pPr>
            <a:r>
              <a:rPr lang="en-US" altLang="zh-TW" sz="3000" b="1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: Computer </a:t>
            </a:r>
          </a:p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l"/>
            </a:pPr>
            <a:endParaRPr lang="en-US" altLang="zh-TW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3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2031325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Sequence alignment(1) </a:t>
            </a:r>
            <a:b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428596" y="1857364"/>
            <a:ext cx="8286750" cy="435771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l"/>
            </a:pPr>
            <a:endParaRPr lang="en-US" altLang="zh-TW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85860"/>
            <a:ext cx="7483475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4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2031325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Sequence alignment(2) </a:t>
            </a:r>
            <a:b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428596" y="1857364"/>
            <a:ext cx="8286750" cy="435771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l"/>
            </a:pPr>
            <a:endParaRPr lang="en-US" altLang="zh-TW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214546" y="1357298"/>
            <a:ext cx="55721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EX. </a:t>
            </a:r>
            <a:r>
              <a:rPr lang="en-US" altLang="zh-TW" sz="3000" b="1" dirty="0" smtClean="0">
                <a:latin typeface="Times New Roman" pitchFamily="18" charset="0"/>
                <a:cs typeface="Times New Roman" pitchFamily="18" charset="0"/>
              </a:rPr>
              <a:t>Global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alignment of</a:t>
            </a:r>
          </a:p>
          <a:p>
            <a:r>
              <a:rPr lang="zh-TW" altLang="en-US" sz="3000" dirty="0" smtClean="0">
                <a:latin typeface="Times New Roman" pitchFamily="18" charset="0"/>
                <a:cs typeface="Times New Roman" pitchFamily="18" charset="0"/>
              </a:rPr>
              <a:t>ＣＴＴＧＡＣＴＡＧＡ</a:t>
            </a: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               and</a:t>
            </a:r>
          </a:p>
          <a:p>
            <a:r>
              <a:rPr lang="zh-TW" altLang="en-US" sz="3000" dirty="0" smtClean="0">
                <a:latin typeface="Times New Roman" pitchFamily="18" charset="0"/>
                <a:cs typeface="Times New Roman" pitchFamily="18" charset="0"/>
              </a:rPr>
              <a:t>ＣＴＡＣＴＧＴＧＡ</a:t>
            </a: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Result:</a:t>
            </a:r>
          </a:p>
          <a:p>
            <a:r>
              <a:rPr lang="zh-TW" altLang="en-US" sz="3000" dirty="0" smtClean="0">
                <a:latin typeface="Times New Roman" pitchFamily="18" charset="0"/>
                <a:cs typeface="Times New Roman" pitchFamily="18" charset="0"/>
              </a:rPr>
              <a:t>ＣＴＴＧＡＣＴ－ＡＧＡ</a:t>
            </a: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TW" altLang="en-US" sz="3000" dirty="0" smtClean="0">
                <a:latin typeface="Times New Roman" pitchFamily="18" charset="0"/>
                <a:cs typeface="Times New Roman" pitchFamily="18" charset="0"/>
              </a:rPr>
              <a:t>ＣＴ－－ＡＣＴＧＴＧＡ</a:t>
            </a: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直線單箭頭接點 13"/>
          <p:cNvCxnSpPr/>
          <p:nvPr/>
        </p:nvCxnSpPr>
        <p:spPr>
          <a:xfrm rot="5400000">
            <a:off x="3036877" y="5321313"/>
            <a:ext cx="500066" cy="158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/>
          <p:nvPr/>
        </p:nvCxnSpPr>
        <p:spPr>
          <a:xfrm rot="5400000">
            <a:off x="4894265" y="5321313"/>
            <a:ext cx="500066" cy="1588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2643174" y="5643578"/>
            <a:ext cx="129073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 smtClean="0">
                <a:latin typeface="Times New Roman" pitchFamily="18" charset="0"/>
                <a:cs typeface="Times New Roman" pitchFamily="18" charset="0"/>
              </a:rPr>
              <a:t>Deletion</a:t>
            </a:r>
            <a:endParaRPr lang="zh-TW" alt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494802" y="5643578"/>
            <a:ext cx="132760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 smtClean="0">
                <a:latin typeface="Times New Roman" pitchFamily="18" charset="0"/>
                <a:cs typeface="Times New Roman" pitchFamily="18" charset="0"/>
              </a:rPr>
              <a:t>Insertion</a:t>
            </a:r>
            <a:endParaRPr lang="zh-TW" alt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直線單箭頭接點 19"/>
          <p:cNvCxnSpPr/>
          <p:nvPr/>
        </p:nvCxnSpPr>
        <p:spPr>
          <a:xfrm>
            <a:off x="5572132" y="5072074"/>
            <a:ext cx="1071570" cy="500066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>
            <a:off x="6715140" y="5572140"/>
            <a:ext cx="173797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 smtClean="0">
                <a:latin typeface="Times New Roman" pitchFamily="18" charset="0"/>
                <a:cs typeface="Times New Roman" pitchFamily="18" charset="0"/>
              </a:rPr>
              <a:t>Substitution</a:t>
            </a:r>
            <a:endParaRPr lang="zh-TW" alt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5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Dynamic programming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1285860"/>
            <a:ext cx="8286750" cy="435771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l"/>
            </a:pPr>
            <a:endParaRPr lang="en-US" altLang="zh-TW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428728" y="1190701"/>
            <a:ext cx="735811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Figure out </a:t>
            </a:r>
            <a:r>
              <a:rPr lang="en-US" altLang="zh-TW" sz="3000" b="1" dirty="0" smtClean="0">
                <a:latin typeface="Times New Roman" pitchFamily="18" charset="0"/>
                <a:cs typeface="Times New Roman" pitchFamily="18" charset="0"/>
              </a:rPr>
              <a:t>optimal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sequence alignment(s).</a:t>
            </a:r>
          </a:p>
          <a:p>
            <a:pPr marL="514350" indent="-514350"/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Steps: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Recurrence relation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Tabular computation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Traceback</a:t>
            </a:r>
          </a:p>
          <a:p>
            <a:pPr marL="514350" indent="-514350"/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Problem: </a:t>
            </a:r>
            <a:r>
              <a:rPr lang="en-US" altLang="zh-TW" sz="3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Inefficient &amp; much memory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zh-TW" sz="3000" smtClean="0">
                <a:latin typeface="Times New Roman" pitchFamily="18" charset="0"/>
                <a:cs typeface="Times New Roman" pitchFamily="18" charset="0"/>
              </a:rPr>
              <a:t>	→ 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O(MN) : bad for </a:t>
            </a:r>
            <a:r>
              <a:rPr lang="en-US" altLang="zh-TW" sz="3000" smtClean="0">
                <a:latin typeface="Times New Roman" pitchFamily="18" charset="0"/>
                <a:cs typeface="Times New Roman" pitchFamily="18" charset="0"/>
              </a:rPr>
              <a:t>long sequences</a:t>
            </a: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Solution: Heuristic method</a:t>
            </a:r>
          </a:p>
          <a:p>
            <a:pPr marL="514350" indent="-514350"/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		→ FASTA &amp; BLAST</a:t>
            </a:r>
          </a:p>
          <a:p>
            <a:pPr marL="514350" indent="-514350"/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		     or…   </a:t>
            </a: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our method</a:t>
            </a:r>
          </a:p>
          <a:p>
            <a:pPr marL="514350" indent="-514350"/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6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57200" y="214313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Heuristic method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1285860"/>
            <a:ext cx="8286750" cy="4357718"/>
          </a:xfrm>
        </p:spPr>
        <p:txBody>
          <a:bodyPr/>
          <a:lstStyle/>
          <a:p>
            <a:pPr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Screen phase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	We first pick out the most similar sequences in the database.</a:t>
            </a:r>
          </a:p>
          <a:p>
            <a:pPr eaLnBrk="1" hangingPunct="1">
              <a:buFont typeface="Wingdings" pitchFamily="2" charset="2"/>
              <a:buChar char="l"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Dynamic programming:</a:t>
            </a:r>
          </a:p>
          <a:p>
            <a:pPr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	Use the dynamic programming to further access the similarities of the picked out database sequences.</a:t>
            </a: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42910" y="1190701"/>
            <a:ext cx="81439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en-US" altLang="zh-TW" sz="3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zh-TW" alt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7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0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86738" cy="1354217"/>
          </a:xfrm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en-US" altLang="zh-TW" b="1" dirty="0" smtClean="0">
                <a:latin typeface="Times New Roman" pitchFamily="18" charset="0"/>
                <a:cs typeface="Times New Roman" pitchFamily="18" charset="0"/>
              </a:rPr>
              <a:t>FASTA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cs typeface="Times New Roman" pitchFamily="18" charset="0"/>
              </a:rPr>
            </a:b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內容版面配置區 11"/>
          <p:cNvSpPr>
            <a:spLocks noGrp="1"/>
          </p:cNvSpPr>
          <p:nvPr>
            <p:ph idx="1"/>
          </p:nvPr>
        </p:nvSpPr>
        <p:spPr>
          <a:xfrm>
            <a:off x="500034" y="357166"/>
            <a:ext cx="8286750" cy="4357718"/>
          </a:xfrm>
        </p:spPr>
        <p:txBody>
          <a:bodyPr/>
          <a:lstStyle/>
          <a:p>
            <a:pPr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1. Look-up table for k-tuple words. (k = 4 to 6)</a:t>
            </a:r>
          </a:p>
          <a:p>
            <a:pPr marL="514350" indent="-514350" eaLnBrk="1" hangingPunct="1">
              <a:buNone/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Ex.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TGACGA &amp; ATGAGC,  k=2.</a:t>
            </a:r>
            <a:endParaRPr lang="en-US" altLang="zh-TW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None/>
            </a:pPr>
            <a:endParaRPr lang="en-US" altLang="zh-TW" sz="3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endParaRPr lang="en-US" altLang="zh-TW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14480" y="2045082"/>
          <a:ext cx="5429288" cy="41700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57322"/>
                <a:gridCol w="1357322"/>
                <a:gridCol w="1357322"/>
                <a:gridCol w="1357322"/>
              </a:tblGrid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Word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Pos.1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Pos. 2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Offset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TG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1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2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zh-TW" altLang="en-US" sz="2500" dirty="0">
                        <a:solidFill>
                          <a:srgbClr val="FF0000"/>
                        </a:solidFill>
                      </a:endParaRPr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GA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2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3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zh-TW" altLang="en-US" sz="2500" dirty="0">
                        <a:solidFill>
                          <a:srgbClr val="FF0000"/>
                        </a:solidFill>
                      </a:endParaRPr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AC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3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X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CG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4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X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GA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5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X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AG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4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X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GC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5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X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AT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1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X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00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500" dirty="0" smtClean="0"/>
                        <a:t>……</a:t>
                      </a:r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500" dirty="0"/>
                    </a:p>
                  </a:txBody>
                  <a:tcPr marL="90000" marR="90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8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00250" y="6429375"/>
            <a:ext cx="6357938" cy="142875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28625" y="6357938"/>
            <a:ext cx="1500188" cy="2857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b="1" dirty="0">
                <a:solidFill>
                  <a:schemeClr val="tx2">
                    <a:lumMod val="75000"/>
                  </a:schemeClr>
                </a:solidFill>
                <a:latin typeface="Lucida Sans Unicode" pitchFamily="34" charset="0"/>
                <a:ea typeface="+mn-ea"/>
                <a:cs typeface="Lucida Sans Unicode" pitchFamily="34" charset="0"/>
              </a:rPr>
              <a:t>DISP@MD531</a:t>
            </a:r>
            <a:endParaRPr kumimoji="0" lang="zh-TW" altLang="en-US" b="1" dirty="0">
              <a:solidFill>
                <a:schemeClr val="tx2">
                  <a:lumMod val="75000"/>
                </a:schemeClr>
              </a:solidFill>
              <a:latin typeface="Lucida Sans Unicode" pitchFamily="34" charset="0"/>
              <a:ea typeface="+mn-ea"/>
              <a:cs typeface="Lucida Sans Unicode" pitchFamily="34" charset="0"/>
            </a:endParaRPr>
          </a:p>
        </p:txBody>
      </p:sp>
      <p:pic>
        <p:nvPicPr>
          <p:cNvPr id="9" name="圖片 8" descr="1.gif"/>
          <p:cNvPicPr/>
          <p:nvPr/>
        </p:nvPicPr>
        <p:blipFill>
          <a:blip r:embed="rId3"/>
          <a:stretch>
            <a:fillRect/>
          </a:stretch>
        </p:blipFill>
        <p:spPr>
          <a:xfrm>
            <a:off x="1785918" y="214290"/>
            <a:ext cx="5357850" cy="5000636"/>
          </a:xfrm>
          <a:prstGeom prst="rect">
            <a:avLst/>
          </a:prstGeom>
        </p:spPr>
      </p:pic>
      <p:sp>
        <p:nvSpPr>
          <p:cNvPr id="10" name="文字方塊 9"/>
          <p:cNvSpPr txBox="1"/>
          <p:nvPr/>
        </p:nvSpPr>
        <p:spPr>
          <a:xfrm>
            <a:off x="1500166" y="5357826"/>
            <a:ext cx="604524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altLang="zh-TW" sz="3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altLang="zh-TW" sz="3000" dirty="0" smtClean="0">
                <a:latin typeface="Times New Roman" pitchFamily="18" charset="0"/>
                <a:cs typeface="Times New Roman" pitchFamily="18" charset="0"/>
              </a:rPr>
              <a:t>means one k-tuple word match</a:t>
            </a:r>
            <a:endParaRPr lang="zh-TW" alt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投影片編號版面配置區 12"/>
          <p:cNvSpPr>
            <a:spLocks noGrp="1"/>
          </p:cNvSpPr>
          <p:nvPr>
            <p:ph type="sldNum" sz="quarter" idx="12"/>
          </p:nvPr>
        </p:nvSpPr>
        <p:spPr>
          <a:xfrm>
            <a:off x="8429625" y="6286500"/>
            <a:ext cx="500093" cy="357188"/>
          </a:xfrm>
        </p:spPr>
        <p:txBody>
          <a:bodyPr/>
          <a:lstStyle/>
          <a:p>
            <a:pPr>
              <a:defRPr/>
            </a:pPr>
            <a:fld id="{BF3D476B-4CC1-4863-8D02-7157A3A60B9F}" type="slidenum">
              <a:rPr lang="zh-TW" altLang="en-US" smtClean="0"/>
              <a:pPr>
                <a:defRPr/>
              </a:pPr>
              <a:t>9</a:t>
            </a:fld>
            <a:r>
              <a:rPr lang="en-US" altLang="zh-TW" dirty="0" smtClean="0"/>
              <a:t>/28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port_0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report_001</Template>
  <TotalTime>1168</TotalTime>
  <Words>958</Words>
  <Application>Microsoft Office PowerPoint</Application>
  <PresentationFormat>如螢幕大小 (4:3)</PresentationFormat>
  <Paragraphs>294</Paragraphs>
  <Slides>29</Slides>
  <Notes>28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1" baseType="lpstr">
      <vt:lpstr>report_001</vt:lpstr>
      <vt:lpstr>Equation</vt:lpstr>
      <vt:lpstr>Speed Up DNA Sequence Database Search and Alignment by Methods of DSP </vt:lpstr>
      <vt:lpstr>Outline  </vt:lpstr>
      <vt:lpstr>What is Bioinformatics? </vt:lpstr>
      <vt:lpstr>Sequence alignment(1)   </vt:lpstr>
      <vt:lpstr>Sequence alignment(2)   </vt:lpstr>
      <vt:lpstr>Dynamic programming  </vt:lpstr>
      <vt:lpstr>Heuristic method  </vt:lpstr>
      <vt:lpstr>FASTA </vt:lpstr>
      <vt:lpstr>投影片 9</vt:lpstr>
      <vt:lpstr>FASTA </vt:lpstr>
      <vt:lpstr>投影片 11</vt:lpstr>
      <vt:lpstr>FASTA </vt:lpstr>
      <vt:lpstr>FASTA </vt:lpstr>
      <vt:lpstr>投影片 14</vt:lpstr>
      <vt:lpstr>FASTA </vt:lpstr>
      <vt:lpstr>FASTA </vt:lpstr>
      <vt:lpstr>BLAST </vt:lpstr>
      <vt:lpstr>BLAST </vt:lpstr>
      <vt:lpstr>BLAST </vt:lpstr>
      <vt:lpstr>BLAST </vt:lpstr>
      <vt:lpstr>BLAST </vt:lpstr>
      <vt:lpstr>BLAST </vt:lpstr>
      <vt:lpstr>Our method </vt:lpstr>
      <vt:lpstr>Our method </vt:lpstr>
      <vt:lpstr>Our method </vt:lpstr>
      <vt:lpstr>Conclusion</vt:lpstr>
      <vt:lpstr>Future Work</vt:lpstr>
      <vt:lpstr>Reference</vt:lpstr>
      <vt:lpstr>投影片 29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NTU</dc:creator>
  <cp:lastModifiedBy>NTU</cp:lastModifiedBy>
  <cp:revision>582</cp:revision>
  <dcterms:created xsi:type="dcterms:W3CDTF">2008-02-18T06:39:24Z</dcterms:created>
  <dcterms:modified xsi:type="dcterms:W3CDTF">2008-09-12T02:27:51Z</dcterms:modified>
</cp:coreProperties>
</file>